
<file path=[Content_Types].xml><?xml version="1.0" encoding="utf-8"?>
<Types xmlns="http://schemas.openxmlformats.org/package/2006/content-types">
  <Default Extension="emf" ContentType="image/x-emf"/>
  <Default Extension="gif" ContentType="image/gif"/>
  <Default Extension="jfif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21" r:id="rId2"/>
    <p:sldMasterId id="2147483684" r:id="rId3"/>
    <p:sldMasterId id="2147483696" r:id="rId4"/>
    <p:sldMasterId id="2147483708" r:id="rId5"/>
    <p:sldMasterId id="2147483672" r:id="rId6"/>
  </p:sldMasterIdLst>
  <p:notesMasterIdLst>
    <p:notesMasterId r:id="rId21"/>
  </p:notesMasterIdLst>
  <p:handoutMasterIdLst>
    <p:handoutMasterId r:id="rId22"/>
  </p:handoutMasterIdLst>
  <p:sldIdLst>
    <p:sldId id="256" r:id="rId7"/>
    <p:sldId id="278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4" r:id="rId17"/>
    <p:sldId id="301" r:id="rId18"/>
    <p:sldId id="303" r:id="rId19"/>
    <p:sldId id="302" r:id="rId20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vsnitt" id="{0C5B0D8D-8BEA-4715-ABCE-ADD52D884FC9}">
          <p14:sldIdLst>
            <p14:sldId id="256"/>
            <p14:sldId id="278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4"/>
            <p14:sldId id="301"/>
            <p14:sldId id="303"/>
            <p14:sldId id="30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3"/>
    <p:restoredTop sz="94688"/>
  </p:normalViewPr>
  <p:slideViewPr>
    <p:cSldViewPr snapToGrid="0">
      <p:cViewPr varScale="1">
        <p:scale>
          <a:sx n="63" d="100"/>
          <a:sy n="63" d="100"/>
        </p:scale>
        <p:origin x="184" y="3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126D458A-148E-4CE5-B996-4170D25292A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6F9457F-8F42-4F5C-8835-A868148F54F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35A0E6-00CA-4DC0-BF70-4AC7F131D60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C98FE489-D947-4E44-A553-656346B127A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670E831-CD89-474A-951B-8813BAFC73A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B4B217-A2D6-40B6-8B6C-64FEF475D7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44049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2.png>
</file>

<file path=ppt/media/image4.tiff>
</file>

<file path=ppt/media/image5.png>
</file>

<file path=ppt/media/image6.jfif>
</file>

<file path=ppt/media/image7.tiff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BB9B3C-981C-43EA-AF3E-9D9835D1CDEA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EF1D6E-1151-4B95-B597-E1DEAF8E7CB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77460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F1D6E-1151-4B95-B597-E1DEAF8E7CB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702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07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9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61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67D3DD4-0608-48CA-A594-AD111F97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AD3275FE-5FF0-41C5-8FB0-677520461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08CAD53-F73E-43CD-BC2C-AE32C65D9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D337C85-B612-4958-9380-DF694E341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273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1AF9220-05B5-4A36-AC60-25A16A8F5C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801199F-4826-4EB6-91D3-341477E371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081AFE8-E28E-4449-A5FA-04C248028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541EA2F-5A3A-4B10-82B3-8C7B23164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82686C6-6DF3-4517-A0BB-08E479AB6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306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FF4585-4ADF-4056-954E-3356CA5C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184646B-B704-41DF-A47B-3671310539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2FF25E0-F8B4-4A78-8C71-B10FAC2F4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D2DF7E34-1B8E-4C54-BBD3-0C9E83FDB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92FEE83-2A7B-4EDF-B421-91FE3BC2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398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F59EF18-EA46-405C-9327-871010C4E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5C39AACE-F658-43E3-BC55-B30F0C460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B435B52-D09D-4168-823B-2139FE84F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9F69977-30A1-420D-8128-CDDA90C18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EE15707-6582-465C-A766-FA1CB8E07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4122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A5E49C6-3403-4D4D-8D67-821EC1050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8563E79-CB6A-4710-B539-7B40A4A4B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C22D68C-1C48-475A-AB9A-03706537B4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A81A597C-5659-4B6B-B82C-EBF3648E3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0BB0ACFB-F8AE-4D27-A251-5CA2913BB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AA0E0ADE-5819-4EE6-998F-46EAD9371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501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D5ECCBC-DF79-4F81-A52B-455C0C44C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63E77647-1B11-4B63-A70A-F0E14867BC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460BF8F6-B9A0-4F2C-A519-AF1896C26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240CF458-C94D-410E-9CC8-52D17E9E63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10E647A9-C8D6-4D31-B7B0-CF4E89C54A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A727B4AA-0B02-456A-A5D1-359233A30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E488C6ED-5554-4ACD-86AC-6E306749A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2FB4CD30-4722-4E9A-948D-A71EBEC0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41063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A92A3CE-3C67-4FE7-828A-6E19E48C7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93B77D2C-3E12-48F0-9EDE-18C64E29E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D603401-C300-44CE-843B-1C44154B0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F52E5E6-E798-4E0E-A6F8-EF89EE829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8683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C9948D31-6E5B-4BCC-9F65-5CA422431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2D806A01-72FA-4B62-BB9C-821E3B964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9092E2C8-0E7F-4CDD-BE82-E32E86778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985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latshållare för bild 7">
            <a:extLst>
              <a:ext uri="{FF2B5EF4-FFF2-40B4-BE49-F238E27FC236}">
                <a16:creationId xmlns:a16="http://schemas.microsoft.com/office/drawing/2014/main" id="{40B69FB9-5327-471E-AF36-34E281FFC8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058400" y="5643563"/>
            <a:ext cx="1752600" cy="1077912"/>
          </a:xfrm>
        </p:spPr>
        <p:txBody>
          <a:bodyPr/>
          <a:lstStyle/>
          <a:p>
            <a:endParaRPr lang="en-GB"/>
          </a:p>
        </p:txBody>
      </p:sp>
      <p:pic>
        <p:nvPicPr>
          <p:cNvPr id="13" name="Platshållare för innehåll 4">
            <a:extLst>
              <a:ext uri="{FF2B5EF4-FFF2-40B4-BE49-F238E27FC236}">
                <a16:creationId xmlns:a16="http://schemas.microsoft.com/office/drawing/2014/main" id="{2738C176-645D-4906-BF82-C986C073C6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55026" y="5674865"/>
            <a:ext cx="655974" cy="1046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2297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97BCD04-B737-4932-B494-50DFF7A56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8D8B6E7-6D2F-4184-97D3-BA736C00FB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E7FE0967-1D53-4D9C-8410-ABA436E8D4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28136B86-7633-40B3-AEC1-7C26DD545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506254BC-30C1-491E-B695-60B2A2632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9EA36D51-B9BE-4043-BB9E-828773FB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9064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9DD6643E-EC14-47BC-A65C-8AFE6A30F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8A5FB43A-1F4E-44BF-B01A-3903481AA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93074DCC-DF12-4663-9EC6-BFA3E5C43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6711CA66-589C-4EC9-8888-36EAED3FD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7278F54E-1824-4A73-94F0-A5672AAA7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47660CE-B345-4CAF-9C90-8F95BEA91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37042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10E733D-2222-4AB0-9AA5-87E31B854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847E0F08-D6C5-4E0B-849C-EA39C91971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60D03A8-130C-4619-93A8-1D27839B4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C21740A-362D-4A27-8BCE-A8C479BD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92319D7-7ABF-4E7E-9B3F-47D4A1F82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53169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7C984D45-6D3D-4209-A4CF-77173E5AE2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3389119B-4046-4DBE-A9A1-0172271BA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04B4312-48E8-4907-8C86-AF5ECF04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8682C1E-9D46-4547-B2ED-6F5967F7F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5956D91-A7CB-4AE8-97B5-5EE134F5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0413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5D50580-A5D1-4935-AA80-B81A70159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DF118EE-D4FE-46BA-9950-5DC6CE551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028E704D-6C01-49C6-9A97-6A8F7CE35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E3323C31-C849-4531-B27D-22EB2AA8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2F3DFE5-E479-4561-B635-F58B134A3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0760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A08783A-9B04-4A8D-875E-E655C63AC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47DBC939-F5D4-4298-A565-4F8E3ABD7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23B77DC-54BE-4750-A826-9571570A1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D483355-34D4-41CD-AF91-EA6DDA169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75DA895-2653-4173-AB99-9845AB5DF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82556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B378293-5E04-413F-8C8C-8B50E9CE2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2D7D333-34B5-43FD-899B-DDE9DBA367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FB155F7-7F5F-4AC4-980A-76011702C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F08D0FC-18B0-4AD8-B6A4-C7274BE19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06AE6D71-CFA9-46F2-B6D0-7DE1BE002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0777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A52B030-99D9-44C7-8D2A-3D9AECA1C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8E5BA2C-2398-42E7-AD2D-669A1BBE0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BEDF84F-F24B-4061-AA7C-E014C362F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09100D6-D1C7-4E69-A848-DB10D0D3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BAB0B984-0A55-4E12-99CE-291EE1A2F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24FEB6A-5FCA-4A3B-82D6-4538A761C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1794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EA798D5-DB96-4F5F-A389-A7E881B9D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5CC20B4A-086E-4299-85C7-008DEAA31E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3F5C9D2B-AC43-4306-A1F6-43480EFBC0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505FE004-A99E-43ED-B9CB-18707687C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D07FDC62-4DBA-4615-B57E-9A4913A975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82E27883-8119-4B2C-9B9C-E46F6BA4A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29C9C3F2-097B-44F0-A2FE-993D89641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7A854552-BEE0-468D-8035-31FB253E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83668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4AEFF64-5279-4211-B19F-98B72134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7BD63204-3F3B-45F1-A0B3-C5A9C9A04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409C3C08-7C77-4767-8678-45E3F4E2C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7B7C08A-ED8D-4C31-9CF5-EF7103CBB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1475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9213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FC568896-0197-4EF5-B1AB-3DDE85C15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2F2E6916-6E9E-43E9-8920-5E847473B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70533774-0D75-45BD-A267-4EEAE5538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88569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926AF78-C897-4526-9BF0-981FFBC85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B18DE65-51B1-4616-88BA-EF871DCFD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C6248A22-E56C-47B4-81D4-3C9CDA3BA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2D3B83E3-50B0-47C0-8797-CA6FE582B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DC2741F4-72F9-4C06-A78F-E444204DD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CBFCA69-9F42-43CB-A378-21473140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98583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15A96F3-61C5-4E5F-81F2-A8E4347C5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4EB75F78-CB23-4B7E-8B00-ADC89AF287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E02A10D8-79E7-4F0A-92B7-D1EBB9FFA6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67EF183C-C1A1-4E4F-8D64-AF996BC48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570D9BA8-6EDC-4905-B66D-8781A5CE7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64BE7560-9533-4A1F-A32D-31F2B67EB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80097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767AF1-412C-40EC-98FC-BBB38CC2A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213953DC-257F-4B33-B185-25A050CFB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9F1D96C-1123-47CB-81B3-8FB8721C4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3279935-61BE-476C-82DF-A31CA1C89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4459CF5-0747-49B5-B964-44D1B131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29574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2E2CB5B9-8AFC-4931-A107-5F7A19510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A1D5E600-3240-4010-95DD-2C93B21961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80A67DC-B40F-4F7E-A5A3-BC34483B2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6393151-6B11-4BA3-A82C-D6CD2A7EF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EC8744E-688A-434A-BDFB-4ABF744B5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60852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1C86A4E-B6C9-4EF4-AC95-0FFD754BF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D7FB90EE-3C4E-4014-B2D8-93CD21C1C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B402E72D-8F4E-4050-A965-22ACB3E6F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486C40A0-7A19-45C9-94DB-484DDD940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3131FCF-767A-41ED-BF95-92153AF85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97121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02DEAF9-1651-4DDC-9A55-BC9504F0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9653F05-E7C3-4B75-A75A-4EDA2ACC3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57A861C-3C72-4272-AC21-405463A5F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E85B2222-363D-4496-8D33-020D28F36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EBB9E4C-41FD-4DEA-812C-A8C65FE09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97439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73D665C-5934-4956-9AD5-E54D90A96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5380146-9967-41D3-8EFD-729A9DAF72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DAF4A8A-8867-4E4E-9805-6E402822D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8099E08-7C7C-4D8D-ABB7-E0F4A56AA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2B6C173-D4F8-4678-BEB4-062108758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034040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31CAC4-A072-4F48-9817-1E9650D77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8E04F4C-264A-487C-A37A-A40148C239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6B66EF83-4529-4059-BD0D-40806E28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46B57683-D5D6-4314-AA7E-18CE45C44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6A4E8D6A-1748-4554-8983-C1351C4C0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DB2E7E93-7898-4F58-8429-5CE7E3D8B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49158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228732B-F556-4DA1-A025-14973F567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E81E2F3F-58B8-4045-BBFA-403A01F83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4646A6F-62CE-4B66-A3DE-69A4E55036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81CA6E2E-C243-40CB-B7A8-BACF00402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ED6BEE7B-1505-421E-9E2E-72B7452FB7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50B4B185-98F9-4FA7-8680-790D5F59A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DC612587-5C27-4018-92D9-297D2A2BA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140CEB81-B344-424B-B60B-C7AD77F1E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225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2427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3D4FF2C-84B3-4E18-9407-03394F17B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432B7E53-828B-44D8-AB1D-1357E2015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4CB7E354-768F-4973-8B60-08029CE2C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4B487A5B-5639-4692-A3F4-133FC40B9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2084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9EBFEF7C-4C49-487C-B98D-14C840BF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C9231436-3555-4AD3-9D4F-323709792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D358815F-CD61-4D00-87D8-AC0189790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56503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972CB79-98F4-42D8-B579-B72E3211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346A3FE-9C63-4647-9BB9-66F217F3D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60B7278D-5F27-4944-ACCA-EB9EF3320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9BDBF325-D36A-4F07-9216-6EFCE4A0B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1D3CA8AB-1601-4523-844B-35F230A93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03315B08-30EF-4155-BC28-936A3D217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76724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D8EB1E6-8974-4070-8A03-C652FA106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1358078D-08B2-4175-806C-33343464C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D9A21952-DC32-4660-B9CF-D85EB8EFF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B1C6BCEE-6461-4CD1-9361-18BFD2BBD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F53CD386-3088-477C-B4C8-FF43DAA3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CC1FFE42-50E2-4DBB-8A1E-1F8A63CF0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78618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9129372-EBF6-4C7B-B6F3-5D97F740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2F6602B0-5655-430B-AA6F-8A14C63BC2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5DFF1E4-7CA7-4A36-AE82-6EDD47EA0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E44D8F3-23AD-432D-B9EF-F0903680C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82BC6A2-5B19-47F7-A57B-575CF70F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62578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18437BF9-3D49-46CD-ADAB-9D400A74F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C79DD501-CA31-490B-AE8F-22B8CD21D5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BAADACA-4173-4FC4-AC93-172FA00E7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E4B03ED5-C2AF-4DB0-B13D-964EAD53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8F138C26-8257-4DB4-A26A-8C346D164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59665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C675FFF-BD54-47E1-9741-BD25E0414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FFC48D45-9F1D-4A5E-8873-1FD0984329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6DC7958-5AD9-4A15-BF57-BF819CC90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91F00E3-D7CC-4555-B2CC-CF3326A6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2345EA6-9673-4359-8AF5-7D170CC50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51531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87F4C01-1DE0-426D-942E-B01180CF9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D7325CDC-4286-4A3F-B237-ADFD61CB2A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CAB24DA-D602-49A2-823A-4C0F5E46C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D21F13B-FC9E-463E-80A9-55B7536B7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656E3717-B214-45D8-85F4-2922A9393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59632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8DB53EE-83A6-4B08-9F5A-F506E1EB6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2D8B4CD-5E11-4659-8E94-3E1B3EF4F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94289169-1EE2-42E5-9B1B-71EA512FE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F128B8C-B9DE-4649-BFD5-D0F05EEEF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D23F465-4A1A-4313-BBA4-186EDF946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582572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185B6EA-24A9-4198-99EC-EDDF651E2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01252B9-A147-4D35-B0F3-5B80430F6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A93742A5-D157-4977-A0D1-8D56E32AD1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45B30991-5383-4EEA-A9D7-B63E44142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AFA69486-9103-4C17-A393-C495950A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28BF2662-D374-4F20-8EA8-BC63B5B8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4738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2891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AF3FEE9-683B-41AA-8EE2-DB8BEC217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DFE710F-5E42-42A7-9F6C-96BADDE30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B55E5067-139C-42C3-A7FF-393BD93DF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7D9AF47A-26E9-4042-8DE1-CEB35419C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2CE24298-F6E0-4058-BE55-3C7C51D8E4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1A1427C9-F738-4CBE-A874-0253C665F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51451ED1-27BB-4A66-BEEF-2A377DF7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E5BE72FB-370C-4750-B02F-C652DBE51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620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9CC7AE6-DD44-432A-AC3E-3AF1C63E6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38915F7-F6CE-496B-892A-1A8D17DBB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BC6D1E75-5DEE-45B9-93B2-62BD3D0A2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AE8C53B0-26CD-46B6-9B44-91726BD6B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448407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FFC011CB-5F65-4FF6-BF62-CF42CC48B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F0384D9F-E757-4D36-951A-A6FA15899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C1C28547-B3FD-428C-9712-C41ECBF79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941366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D93364B-5BB5-42FA-8533-DE042A18F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CCE9BC9-7980-4F75-B7A0-81DF678B5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87A367D1-F649-4C1A-8A84-CE8DF45683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B3307977-2F9F-4F1C-BA67-E9B5C1D45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1495CB38-56AB-4BFD-8509-4EFE177A5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2929FA5-08D1-453B-ADCD-88C0A2C02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2151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9F9D8B6-69E5-4BF1-BF54-245025076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6DA98289-6C1D-4F7A-B4E0-2AFB8C50E0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92B44567-F859-4EA2-9DAB-2F262680A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682C9185-C7A6-4AF5-AE18-F72F95AF7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B289D8A1-2AF8-4D5C-AE53-3B5626828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EC27E5C-0F9E-49C5-B2F4-2070041DE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36258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25E70E0-4928-445A-9EE5-355FF680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9F6E11CD-1DA0-4E71-B601-941E415C51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9B26629-BD62-4B35-A6D1-74A8E29B02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3F3CEDA0-3BA7-4099-B441-487B20E46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C1A606A-80B5-41D6-B9B4-82D1DDEA8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838202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4A367D55-47B1-4A48-B228-B9657E2DC3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EED0C9A2-93A5-4628-9EB4-18C1F2FA38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A2479C0-A24A-4E0E-A95C-E64B5B563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BEB31C5B-F9DE-4DBA-B63B-8C2E27E7C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F893856-538F-4B79-B05A-8723C1DEE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620516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D530CB6-7B2C-440F-BDD2-3465BAD848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EE4951B2-95D2-4A55-8D2D-23D598596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A7139C1-6E1B-4774-B34A-27C295CAE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629D530-F354-4E8E-B633-83330495D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6516D0B8-8DCA-4DF0-A776-64A97B1B5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64443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A13D8B8-35CF-41ED-BF6F-14348E8F9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5069247-BAF3-4CED-BB00-099EB2579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E05219C8-E0C2-4589-8EDF-DFF9E21E7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AF20804-88B4-4926-AD74-91BF4DF4D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DAF4301B-2FFA-4493-B361-73B151A88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623316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82FD4AA-EB4C-4D0F-871F-D37CEBD58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38996AAA-B267-402E-A5C9-BEF378F6C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10148F1-4EAB-414F-80E3-7DB052E7A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5D21C59-67C7-44AA-B753-6221DDE0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09FAA11-3FE0-4266-93D5-14AB66D02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3110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9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8BC561F-13B1-4600-B118-58EED9080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3D83C814-CB64-42EB-A595-4023AA94D7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741399B7-2095-4FCA-9E2C-312B34937F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8D3291FB-708B-4635-966B-AD9C1DBD4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C0249FC6-94DA-4844-A95B-EE32D2498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CD97496F-9D30-4DF3-BAAA-A3D808680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44119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08E6564-EBCD-4ECC-8BF2-0DE54AC1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03D78298-225D-4CFE-BF6D-ECD8B482F9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5F61CB72-779E-4AA8-B51A-FA7B0C1729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ABB63D32-02BD-4761-B5E9-70918A400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BC76AA0F-38E3-48B0-9287-6CD7288E77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4274D762-3B98-4E0B-9F66-B092F4F1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7961306B-CBA4-48B0-BF9E-6281FE72D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53E77AC8-42BD-4BC3-8DB8-F79077E88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479246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847DF96-AE80-425C-9AE1-FB1CCA65C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31C69CEE-95E0-49B7-94A3-A6A0798E1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1807D2F-ADD1-4E6C-A835-DAE0498C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CF954A33-908F-441A-94E3-7C06618B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4493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CFF27EF0-B153-4C99-8B5D-7F5B3B29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875B90A4-F924-4DB5-9B79-D4B6C71A8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57CB2199-FBB1-4FBF-ADB7-1A4C562D4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56555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E670B8C-28CF-4F1E-B1A4-1A14C1C05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0F88D49-C5C7-4781-BEE0-2DF6E6C0A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80AA09D4-CD0F-4BC8-A048-3B9B139FB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DE9094C0-12B1-423D-A1E7-97808900C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2E3D5C74-4F90-48C6-8973-5604EF15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86575EE-AE60-48C5-BF12-3DAB1BCF7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735775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0C2D206-288F-4330-A444-9CEBC06CD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67071EA6-AECE-4F1A-9F1C-81DF043750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35B19B3D-CD77-44CF-9162-982301DA3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EE646ED6-49BC-43EE-9951-9B1BB16C9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805DC32A-75C7-4300-A9CE-0BBC22FCF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5B41B6B8-AD80-4888-B1A4-5B95CDF85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03707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0909628-DA73-4399-B439-E80BBEE34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4A2498BF-7654-4831-8DBE-1DF0ED50DB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49390B8-60A9-4F8B-89D8-B0D376E72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66B4BBB-444B-42C1-8DD8-DCAB6EDC1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D0EA5CB-E5E1-4A97-85D3-D35A66C3A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825812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BAE0B338-BE12-41C9-BCA0-B470CAB351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F62A5FCC-D353-40BE-8983-B549B96FAE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BF1632F3-E4D5-42F1-A233-EFFF59257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542FC963-0C5E-4054-89CD-CF01596E2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3C5EF55F-B938-44C1-AD19-D0948C263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1570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08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3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36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
Nivå två
Nivå tre
Nivå fyra
Nivå fem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2ABCD-8AFF-4B44-B719-5BBE2F24DB0F}" type="datetimeFigureOut">
              <a:rPr lang="en-US" smtClean="0"/>
              <a:t>12/2/19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C51ECC-D6C4-EF4D-A44B-A1A51F509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7583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72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73000"/>
            <a:lum/>
          </a:blip>
          <a:srcRect/>
          <a:stretch>
            <a:fillRect l="-125000" r="-1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DA031BF2-34B9-4BC5-9E62-146B1E38E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850BDF2-5034-493F-86DA-FF3B145E8B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4DD3D316-7361-4BC5-936B-1F51DE2CCD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F69DB-99F4-4AFC-8761-5C1EE7F77114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CB5AAB7-36B7-4788-834D-AF890B779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57B9C44-4282-47C0-9989-93299B78E6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296DC-9368-4FAC-B9C5-31C3EEBF71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8752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FB9F9DF-B417-4D87-A165-1915B39B9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C802E74-980D-45AE-ABFF-2C58F0D6E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04F3D37D-03C0-420C-9313-2BC24EEEB7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B17B6-9098-4F7A-91D2-F6E4B1776F6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521BB29-8415-463C-87AC-79618B7095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7AE8949-DE9F-40AA-86C7-E1D6C305C7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D9236-A187-44EB-B103-C2E0BA591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51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B9E6C0B7-630A-493E-A9D9-CAAEACF29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4A5F5D5-F0BD-44B5-977D-CB59FFE36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B3C51D3B-A696-44F1-89EE-AEE42E682F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EF2F4-757D-4071-AAB8-7721AA30D6FB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D06609B-53EA-431E-ABB4-83DE35A03A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CA75773-2AA3-467C-BDB2-5F0CE09031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59C1F-0030-4E0D-AD22-A023ABEE93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090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9AAEA05F-91CC-4D6B-9601-A95883857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4DE7F426-107E-464F-A2B6-F898C4ACA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A8AB8D8-3D16-4210-8CB3-6456DBE26B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32C21-F5D4-454F-B827-5CF8C19DDC79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7C87C9E-17AE-4AEB-86A5-96F5D4D9EB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A4182C78-2708-4B41-B67A-34932833F4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BD30E-2EEC-463D-810D-343B44D0B2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6382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F084D881-D9B6-4F9E-9FDE-32D3032F4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3F660375-E430-4A3A-93F3-88BCC796C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558EC23-FF9F-4C73-B26C-9DBCF2F24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F0F7E-18AE-4B59-BCB2-D1A4516E258F}" type="datetimeFigureOut">
              <a:rPr lang="en-GB" smtClean="0"/>
              <a:t>02/12/2019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DDE327B-0516-4E72-BA2D-F20B6A41B4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428DFF96-4FAA-4162-8134-2AA2FDFF8D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D30B9-9E42-4F76-819B-E9E287D481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679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B62E3B6-883F-924C-8829-7AF7BBA831F2}"/>
              </a:ext>
            </a:extLst>
          </p:cNvPr>
          <p:cNvSpPr/>
          <p:nvPr/>
        </p:nvSpPr>
        <p:spPr>
          <a:xfrm>
            <a:off x="0" y="0"/>
            <a:ext cx="12192000" cy="5323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Bildobjekt 10">
            <a:extLst>
              <a:ext uri="{FF2B5EF4-FFF2-40B4-BE49-F238E27FC236}">
                <a16:creationId xmlns:a16="http://schemas.microsoft.com/office/drawing/2014/main" id="{A85F91DB-77F3-EE41-AC1F-90534E8305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037" y="5874301"/>
            <a:ext cx="2244592" cy="3740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E972BD3-50E6-C048-A58D-DC22DB072998}"/>
              </a:ext>
            </a:extLst>
          </p:cNvPr>
          <p:cNvSpPr txBox="1"/>
          <p:nvPr/>
        </p:nvSpPr>
        <p:spPr>
          <a:xfrm>
            <a:off x="5344160" y="1889760"/>
            <a:ext cx="17574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ODF WORKSHOP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F28590-7381-CC48-820E-F0435D6B9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1927" y="592746"/>
            <a:ext cx="3368146" cy="34646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B5A927-68B2-B747-88B0-7D2A9DA2573A}"/>
              </a:ext>
            </a:extLst>
          </p:cNvPr>
          <p:cNvSpPr txBox="1"/>
          <p:nvPr/>
        </p:nvSpPr>
        <p:spPr>
          <a:xfrm flipH="1">
            <a:off x="0" y="442899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Helvetica" pitchFamily="2" charset="0"/>
              </a:rPr>
              <a:t>ODF WORKSHOP 1</a:t>
            </a:r>
          </a:p>
        </p:txBody>
      </p:sp>
    </p:spTree>
    <p:extLst>
      <p:ext uri="{BB962C8B-B14F-4D97-AF65-F5344CB8AC3E}">
        <p14:creationId xmlns:p14="http://schemas.microsoft.com/office/powerpoint/2010/main" val="3490341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Learning 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99823" cy="4667250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When training a Machine Learning model, it is an optimization problem trying to minimize some criterion</a:t>
            </a:r>
          </a:p>
          <a:p>
            <a:r>
              <a:rPr lang="en-GB" dirty="0"/>
              <a:t>In supervised learning, the criterion is a loss function measuring the difference between our predictions and the “correct” values.</a:t>
            </a:r>
          </a:p>
          <a:p>
            <a:r>
              <a:rPr lang="en-GB" dirty="0"/>
              <a:t>In unsupervised learning, the criteria may be e.g. distance between input points in space</a:t>
            </a:r>
          </a:p>
          <a:p>
            <a:r>
              <a:rPr lang="en-GB" dirty="0"/>
              <a:t>The criterion which is being minimized will vary depending on the algorithm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F4632E-4020-7D46-831A-FC0EE5109F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201" y="2252375"/>
            <a:ext cx="5497876" cy="297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13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142508D-DCB4-49FC-885E-2CF85330E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2791DBF5-3FCA-4011-AF8A-650D650F9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D964C04B-075F-470A-BC51-AF7231465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/>
              <a:t>Evaluation of Machine Learning models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7AB58F-FDBA-4575-9E72-86B7F843FD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0D78486-07CC-4AFC-93CC-B95A73D03D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8170" y="825922"/>
            <a:ext cx="2168661" cy="1599458"/>
          </a:xfrm>
          <a:prstGeom prst="rect">
            <a:avLst/>
          </a:prstGeom>
        </p:spPr>
      </p:pic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510" y="824506"/>
            <a:ext cx="2167128" cy="159832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4383" y="832340"/>
            <a:ext cx="2167128" cy="1598328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715768"/>
            <a:ext cx="3438144" cy="3209544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/>
              <a:t>It is important to split data into three sets, a training set to optimize the model parameters, a validation set which is used to optimize e.g. the model choice and an unseen test set.</a:t>
            </a:r>
          </a:p>
          <a:p>
            <a:r>
              <a:rPr lang="en-US" sz="2000" dirty="0"/>
              <a:t>This is done to avoid overfitting to the training set, which may lead to poor performance on the unseen test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5F7E0D-1F7E-8440-B06E-B8136D6518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165" y="3619796"/>
            <a:ext cx="6823341" cy="24222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706A82-7575-B642-9FBF-154752DEE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0778" y="557651"/>
            <a:ext cx="4455672" cy="250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23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Useful and common Machine Learning methods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Support vector machine (SVM)</a:t>
            </a:r>
          </a:p>
          <a:p>
            <a:pPr lvl="1"/>
            <a:r>
              <a:rPr lang="en-GB" dirty="0"/>
              <a:t>Classification algorithm</a:t>
            </a:r>
          </a:p>
          <a:p>
            <a:pPr lvl="1"/>
            <a:r>
              <a:rPr lang="en-GB" dirty="0"/>
              <a:t>Attempts to construct a hyperplane to separate the data into two classes</a:t>
            </a:r>
          </a:p>
          <a:p>
            <a:r>
              <a:rPr lang="en-GB" dirty="0"/>
              <a:t>Random forest</a:t>
            </a:r>
          </a:p>
          <a:p>
            <a:pPr lvl="1"/>
            <a:r>
              <a:rPr lang="en-GB" dirty="0"/>
              <a:t>Classification/Regression</a:t>
            </a:r>
          </a:p>
          <a:p>
            <a:pPr lvl="1"/>
            <a:r>
              <a:rPr lang="en-GB" dirty="0"/>
              <a:t>More versatile than SVM</a:t>
            </a:r>
          </a:p>
          <a:p>
            <a:r>
              <a:rPr lang="en-GB" dirty="0"/>
              <a:t>Clustering</a:t>
            </a:r>
          </a:p>
          <a:p>
            <a:pPr lvl="1"/>
            <a:r>
              <a:rPr lang="en-GB" dirty="0"/>
              <a:t>Attempts to divide the data into subgroups</a:t>
            </a:r>
          </a:p>
          <a:p>
            <a:pPr lvl="1"/>
            <a:r>
              <a:rPr lang="en-GB" dirty="0"/>
              <a:t>Useful for identifying different types of data in your database</a:t>
            </a:r>
          </a:p>
          <a:p>
            <a:r>
              <a:rPr lang="en-GB" dirty="0"/>
              <a:t>Autoencoder/PCA</a:t>
            </a:r>
          </a:p>
          <a:p>
            <a:pPr lvl="1"/>
            <a:r>
              <a:rPr lang="en-GB" dirty="0"/>
              <a:t>Dimension reduction</a:t>
            </a:r>
          </a:p>
          <a:p>
            <a:pPr lvl="1"/>
            <a:r>
              <a:rPr lang="en-GB" dirty="0"/>
              <a:t>Compresses the data while keeping as much information as possible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223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080" y="365125"/>
            <a:ext cx="10515600" cy="1325563"/>
          </a:xfrm>
        </p:spPr>
        <p:txBody>
          <a:bodyPr/>
          <a:lstStyle/>
          <a:p>
            <a:r>
              <a:rPr lang="en-GB" dirty="0"/>
              <a:t>Some Machine Learning Applications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GB" dirty="0"/>
              <a:t>Speech Recognition &amp; Natural Language Processing</a:t>
            </a:r>
          </a:p>
          <a:p>
            <a:r>
              <a:rPr lang="en-GB" dirty="0"/>
              <a:t>Computer vision</a:t>
            </a:r>
          </a:p>
          <a:p>
            <a:r>
              <a:rPr lang="en-GB" dirty="0"/>
              <a:t>Medical image analysis</a:t>
            </a:r>
          </a:p>
          <a:p>
            <a:r>
              <a:rPr lang="en-GB" dirty="0"/>
              <a:t>Robot control</a:t>
            </a:r>
          </a:p>
          <a:p>
            <a:r>
              <a:rPr lang="en-GB" dirty="0"/>
              <a:t>Computational biology</a:t>
            </a:r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04838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Important insights about Machine Learning 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lnSpcReduction="10000"/>
          </a:bodyPr>
          <a:lstStyle/>
          <a:p>
            <a:r>
              <a:rPr lang="en-GB" dirty="0"/>
              <a:t>Machine Learning is not magic… It is a family of mathematical algorithms which utilizes information in data</a:t>
            </a:r>
          </a:p>
          <a:p>
            <a:r>
              <a:rPr lang="en-GB" dirty="0"/>
              <a:t>Machine Learning algorithms are not “one-size fits all” and require informed modelling decisions supported by domain experts</a:t>
            </a:r>
          </a:p>
          <a:p>
            <a:r>
              <a:rPr lang="en-GB" dirty="0"/>
              <a:t>Because it is reliant on the data it uses, data quality should be a big focus when working with Machine Learning projects</a:t>
            </a:r>
          </a:p>
          <a:p>
            <a:r>
              <a:rPr lang="en-GB" dirty="0"/>
              <a:t>With too little data, it will be difficult to capture any reliable insights.. More data usually means more reliable results</a:t>
            </a:r>
          </a:p>
          <a:p>
            <a:r>
              <a:rPr lang="en-GB" dirty="0"/>
              <a:t>With more advanced methods, Machine Learning can perform many different tasks, but the most basic methods mainly do classification and regression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8538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9928" y="2596243"/>
            <a:ext cx="7892143" cy="1266258"/>
          </a:xfrm>
        </p:spPr>
        <p:txBody>
          <a:bodyPr/>
          <a:lstStyle/>
          <a:p>
            <a:r>
              <a:rPr lang="en-GB" dirty="0"/>
              <a:t>Introduction to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358152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Introduction to Machine Learning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dirty="0"/>
              <a:t>Overview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What is Machine Learning?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Basic building blocks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The two main classes of Machine Learning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Most common and useful methods</a:t>
            </a:r>
          </a:p>
          <a:p>
            <a:pPr lvl="1"/>
            <a:r>
              <a:rPr lang="en-GB" dirty="0"/>
              <a:t>SVM</a:t>
            </a:r>
          </a:p>
          <a:p>
            <a:pPr lvl="1"/>
            <a:r>
              <a:rPr lang="en-GB" dirty="0"/>
              <a:t>Decision trees</a:t>
            </a:r>
          </a:p>
          <a:p>
            <a:pPr lvl="1"/>
            <a:r>
              <a:rPr lang="en-GB" dirty="0"/>
              <a:t>Clustering</a:t>
            </a:r>
          </a:p>
          <a:p>
            <a:pPr lvl="1"/>
            <a:r>
              <a:rPr lang="en-GB" dirty="0"/>
              <a:t>Autoencoder / PCA</a:t>
            </a:r>
          </a:p>
        </p:txBody>
      </p:sp>
    </p:spTree>
    <p:extLst>
      <p:ext uri="{BB962C8B-B14F-4D97-AF65-F5344CB8AC3E}">
        <p14:creationId xmlns:p14="http://schemas.microsoft.com/office/powerpoint/2010/main" val="2086691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Machine Learning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b="1" dirty="0"/>
              <a:t>What is Machine Learning?</a:t>
            </a:r>
          </a:p>
          <a:p>
            <a:r>
              <a:rPr lang="en-GB" dirty="0"/>
              <a:t>A group of mathematical algorithms and models which utilizes information in existing data to draw conclusions on new data</a:t>
            </a:r>
          </a:p>
          <a:p>
            <a:r>
              <a:rPr lang="en-GB" dirty="0"/>
              <a:t>Essentially “learns” by observing existing data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Why Machine Learning?</a:t>
            </a:r>
          </a:p>
          <a:p>
            <a:r>
              <a:rPr lang="en-GB" dirty="0"/>
              <a:t>A wide array of products and services collect data (data abundance)</a:t>
            </a:r>
          </a:p>
          <a:p>
            <a:r>
              <a:rPr lang="en-GB" dirty="0"/>
              <a:t>Machine Learning is able to capture insights which could be too complex for us to see</a:t>
            </a:r>
          </a:p>
          <a:p>
            <a:r>
              <a:rPr lang="en-GB" dirty="0"/>
              <a:t>Increased computational power (e.g. Cloud Services) expands the complexity of algorithms </a:t>
            </a:r>
          </a:p>
        </p:txBody>
      </p:sp>
    </p:spTree>
    <p:extLst>
      <p:ext uri="{BB962C8B-B14F-4D97-AF65-F5344CB8AC3E}">
        <p14:creationId xmlns:p14="http://schemas.microsoft.com/office/powerpoint/2010/main" val="2830786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Basic Building Blocks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07E9563-6822-1646-9486-6EDE90723DFD}"/>
              </a:ext>
            </a:extLst>
          </p:cNvPr>
          <p:cNvSpPr/>
          <p:nvPr/>
        </p:nvSpPr>
        <p:spPr>
          <a:xfrm>
            <a:off x="2920817" y="4734121"/>
            <a:ext cx="6324783" cy="879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Probability Theory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55F1A5-ADD6-6D4E-AD75-AC1343B367F4}"/>
              </a:ext>
            </a:extLst>
          </p:cNvPr>
          <p:cNvSpPr/>
          <p:nvPr/>
        </p:nvSpPr>
        <p:spPr>
          <a:xfrm>
            <a:off x="2933608" y="3489202"/>
            <a:ext cx="6324783" cy="879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Matrix Calculus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576171-36B2-5042-88EB-33362A6FFE51}"/>
              </a:ext>
            </a:extLst>
          </p:cNvPr>
          <p:cNvSpPr/>
          <p:nvPr/>
        </p:nvSpPr>
        <p:spPr>
          <a:xfrm>
            <a:off x="2910501" y="2245564"/>
            <a:ext cx="6324783" cy="8793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bg1"/>
                </a:solidFill>
              </a:rPr>
              <a:t>Linear Algebra</a:t>
            </a:r>
          </a:p>
        </p:txBody>
      </p:sp>
    </p:spTree>
    <p:extLst>
      <p:ext uri="{BB962C8B-B14F-4D97-AF65-F5344CB8AC3E}">
        <p14:creationId xmlns:p14="http://schemas.microsoft.com/office/powerpoint/2010/main" val="3561360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0514"/>
            <a:ext cx="10515600" cy="1325563"/>
          </a:xfrm>
        </p:spPr>
        <p:txBody>
          <a:bodyPr/>
          <a:lstStyle/>
          <a:p>
            <a:r>
              <a:rPr lang="en-GB" dirty="0"/>
              <a:t>The Two Main Classes of Machine Learning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600" dirty="0"/>
              <a:t>Supervised methods</a:t>
            </a:r>
          </a:p>
          <a:p>
            <a:r>
              <a:rPr lang="en-GB" dirty="0"/>
              <a:t>The algorithm has a number of input parameters, and a “correct answer”</a:t>
            </a:r>
          </a:p>
          <a:p>
            <a:r>
              <a:rPr lang="en-GB" dirty="0"/>
              <a:t>Based on how close it gets to the correct answer, it changes its behaviour to get a better guess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46665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Supervised methods - Examples</a:t>
            </a:r>
            <a:endParaRPr lang="en-GB" dirty="0"/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51563" cy="4667250"/>
          </a:xfrm>
        </p:spPr>
        <p:txBody>
          <a:bodyPr>
            <a:normAutofit/>
          </a:bodyPr>
          <a:lstStyle/>
          <a:p>
            <a:r>
              <a:rPr lang="en-GB" sz="2400" dirty="0"/>
              <a:t>Regression</a:t>
            </a:r>
          </a:p>
          <a:p>
            <a:pPr lvl="1"/>
            <a:r>
              <a:rPr lang="en-GB" sz="2000" dirty="0"/>
              <a:t>Has a set of input parameters (X) and a correct answer (Y) which is continuous. </a:t>
            </a:r>
          </a:p>
          <a:p>
            <a:endParaRPr lang="en-GB" dirty="0"/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8" name="Bildobjekt 7" descr="En bild som visar djur, däggdjur, katt&#10;&#10;Automatiskt genererad beskrivning">
            <a:extLst>
              <a:ext uri="{FF2B5EF4-FFF2-40B4-BE49-F238E27FC236}">
                <a16:creationId xmlns:a16="http://schemas.microsoft.com/office/drawing/2014/main" id="{12479EA1-9B25-4728-9934-575CA71D4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0343" y="3539947"/>
            <a:ext cx="2411215" cy="26180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A557C5-8F55-2846-B897-DDDB9FE6B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5438" y="3686721"/>
            <a:ext cx="3778842" cy="247128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3D44775-E34B-B14C-BFDB-60C25B885352}"/>
              </a:ext>
            </a:extLst>
          </p:cNvPr>
          <p:cNvSpPr/>
          <p:nvPr/>
        </p:nvSpPr>
        <p:spPr>
          <a:xfrm>
            <a:off x="6978102" y="1666260"/>
            <a:ext cx="43756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/>
              <a:t>Classification</a:t>
            </a:r>
          </a:p>
          <a:p>
            <a:pPr lvl="1"/>
            <a:r>
              <a:rPr lang="en-GB" sz="2000" dirty="0"/>
              <a:t>Has input parameters (the image) and a correct answer (the label of the image)</a:t>
            </a:r>
          </a:p>
        </p:txBody>
      </p:sp>
    </p:spTree>
    <p:extLst>
      <p:ext uri="{BB962C8B-B14F-4D97-AF65-F5344CB8AC3E}">
        <p14:creationId xmlns:p14="http://schemas.microsoft.com/office/powerpoint/2010/main" val="3915590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The Two Main Classes of Machine Learning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GB" dirty="0"/>
              <a:t>Unsupervised methods</a:t>
            </a:r>
          </a:p>
          <a:p>
            <a:pPr lvl="1"/>
            <a:r>
              <a:rPr lang="en-GB" dirty="0"/>
              <a:t>Unlike the supervised method they don’t require a correct answer or “label”</a:t>
            </a:r>
          </a:p>
          <a:p>
            <a:pPr lvl="1"/>
            <a:r>
              <a:rPr lang="en-GB" dirty="0"/>
              <a:t>These methods aim to find patterns in large amounts of unstructured data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6696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0D577FF-06C5-48B7-839E-40A9FCE49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Unsupervised methods - Examples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BD933675-19EB-4939-AEC2-13601181E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595" y="4805449"/>
            <a:ext cx="2191222" cy="1616098"/>
          </a:xfrm>
          <a:prstGeom prst="rect">
            <a:avLst/>
          </a:prstGeom>
        </p:spPr>
      </p:pic>
      <p:pic>
        <p:nvPicPr>
          <p:cNvPr id="15" name="Bildobjekt 14">
            <a:extLst>
              <a:ext uri="{FF2B5EF4-FFF2-40B4-BE49-F238E27FC236}">
                <a16:creationId xmlns:a16="http://schemas.microsoft.com/office/drawing/2014/main" id="{7872B469-A81E-49D0-B76C-03F1D9A143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751" y="4628216"/>
            <a:ext cx="2671831" cy="1970563"/>
          </a:xfrm>
          <a:prstGeom prst="rect">
            <a:avLst/>
          </a:prstGeom>
        </p:spPr>
      </p:pic>
      <p:pic>
        <p:nvPicPr>
          <p:cNvPr id="21" name="Bildobjekt 20">
            <a:extLst>
              <a:ext uri="{FF2B5EF4-FFF2-40B4-BE49-F238E27FC236}">
                <a16:creationId xmlns:a16="http://schemas.microsoft.com/office/drawing/2014/main" id="{FFB6D41F-85A3-43C7-A400-AF67C91C7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22" y="4615441"/>
            <a:ext cx="2545560" cy="1877434"/>
          </a:xfrm>
          <a:prstGeom prst="rect">
            <a:avLst/>
          </a:prstGeom>
        </p:spPr>
      </p:pic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02557D4D-B74C-47F1-92D8-BE7882FBA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45325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Clustering</a:t>
            </a:r>
          </a:p>
          <a:p>
            <a:pPr lvl="1"/>
            <a:r>
              <a:rPr lang="en-GB" dirty="0"/>
              <a:t>Trying to group together data to find distinct subgroups within the data</a:t>
            </a:r>
          </a:p>
          <a:p>
            <a:r>
              <a:rPr lang="en-GB" dirty="0"/>
              <a:t>Dimension reduction</a:t>
            </a:r>
          </a:p>
          <a:p>
            <a:pPr lvl="1"/>
            <a:r>
              <a:rPr lang="en-GB" dirty="0"/>
              <a:t>Reducing the number of variables while keeping as much information as possible</a:t>
            </a:r>
          </a:p>
          <a:p>
            <a:r>
              <a:rPr lang="en-GB" dirty="0"/>
              <a:t>Anomaly detection</a:t>
            </a:r>
          </a:p>
          <a:p>
            <a:pPr lvl="1"/>
            <a:r>
              <a:rPr lang="en-GB" dirty="0"/>
              <a:t>Identifying unusual data points as deviations from “normal” behaviour</a:t>
            </a:r>
          </a:p>
          <a:p>
            <a:endParaRPr lang="en-GB" dirty="0"/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4F7F2A-CF50-BD40-A720-3BF8642C7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538" y="1690688"/>
            <a:ext cx="4065688" cy="443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2239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Gråskala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4_Anpassad formgiv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Anpassad formgiv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Anpassad formgiv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Anpassad formgiv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Anpassad formgivning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6054</TotalTime>
  <Words>637</Words>
  <Application>Microsoft Macintosh PowerPoint</Application>
  <PresentationFormat>Widescreen</PresentationFormat>
  <Paragraphs>82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Office-tema</vt:lpstr>
      <vt:lpstr>4_Anpassad formgivning</vt:lpstr>
      <vt:lpstr>1_Anpassad formgivning</vt:lpstr>
      <vt:lpstr>2_Anpassad formgivning</vt:lpstr>
      <vt:lpstr>3_Anpassad formgivning</vt:lpstr>
      <vt:lpstr>Anpassad formgivning</vt:lpstr>
      <vt:lpstr>PowerPoint Presentation</vt:lpstr>
      <vt:lpstr>Introduction to Machine Learning</vt:lpstr>
      <vt:lpstr>Introduction to Machine Learning</vt:lpstr>
      <vt:lpstr>Machine Learning</vt:lpstr>
      <vt:lpstr>Basic Building Blocks</vt:lpstr>
      <vt:lpstr>The Two Main Classes of Machine Learning</vt:lpstr>
      <vt:lpstr>Supervised methods - Examples</vt:lpstr>
      <vt:lpstr>The Two Main Classes of Machine Learning</vt:lpstr>
      <vt:lpstr>Unsupervised methods - Examples</vt:lpstr>
      <vt:lpstr>Learning </vt:lpstr>
      <vt:lpstr>Evaluation of Machine Learning models</vt:lpstr>
      <vt:lpstr>Useful and common Machine Learning methods</vt:lpstr>
      <vt:lpstr>Some Machine Learning Applications</vt:lpstr>
      <vt:lpstr>Important insights about Machine Learning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Jurie Germishuys</dc:creator>
  <cp:lastModifiedBy>Jurie Germishuys</cp:lastModifiedBy>
  <cp:revision>10</cp:revision>
  <dcterms:created xsi:type="dcterms:W3CDTF">2019-12-06T10:32:38Z</dcterms:created>
  <dcterms:modified xsi:type="dcterms:W3CDTF">2019-12-10T15:51:29Z</dcterms:modified>
</cp:coreProperties>
</file>